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7" r:id="rId6"/>
    <p:sldId id="263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8" userDrawn="1">
          <p15:clr>
            <a:srgbClr val="A4A3A4"/>
          </p15:clr>
        </p15:guide>
        <p15:guide id="4" orient="horz" pos="3049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>
      <p:cViewPr varScale="1">
        <p:scale>
          <a:sx n="92" d="100"/>
          <a:sy n="92" d="100"/>
        </p:scale>
        <p:origin x="660" y="84"/>
      </p:cViewPr>
      <p:guideLst>
        <p:guide orient="horz" pos="1620"/>
        <p:guide pos="2880"/>
        <p:guide orient="horz" pos="668"/>
        <p:guide orient="horz" pos="3049"/>
        <p:guide pos="5511"/>
        <p:guide pos="249"/>
        <p:guide orient="horz" pos="1008"/>
        <p:guide orient="horz" pos="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22.04.2021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22.04.2021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-19690" y="1545638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297539" y="2848145"/>
            <a:ext cx="4548931" cy="432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Odbor</a:t>
            </a:r>
            <a:r>
              <a:rPr lang="cs-CZ" sz="1800" baseline="0" dirty="0" smtClean="0"/>
              <a:t> pro sociální začleňování (Agentura)</a:t>
            </a:r>
            <a:endParaRPr lang="cs-CZ" sz="1800" dirty="0" smtClean="0"/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602"/>
            <a:ext cx="2520280" cy="4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930423" y="1380380"/>
            <a:ext cx="7283152" cy="1404156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4" y="359859"/>
            <a:ext cx="5735457" cy="954683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 userDrawn="1"/>
        </p:nvSpPr>
        <p:spPr bwMode="auto">
          <a:xfrm>
            <a:off x="539553" y="4717570"/>
            <a:ext cx="8033914" cy="2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Prezentace se koná v rámci projektu „Inkluzivní a kvalitní vzdělávání v územích se sociálně vyloučenými lokalitami“ č. CZ.02.3.62/0.0/0.0/15_001/0000586</a:t>
            </a:r>
            <a:endParaRPr lang="cs-CZ" sz="12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6" y="4107768"/>
            <a:ext cx="2432671" cy="5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5636"/>
            <a:ext cx="8291264" cy="32943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50" y="314605"/>
            <a:ext cx="5009847" cy="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9582"/>
            <a:ext cx="8291264" cy="37804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2" y="337584"/>
            <a:ext cx="5028452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493476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395536" y="1545637"/>
            <a:ext cx="8291264" cy="3294366"/>
          </a:xfrm>
          <a:prstGeom prst="rect">
            <a:avLst/>
          </a:prstGeom>
        </p:spPr>
        <p:txBody>
          <a:bodyPr anchor="t" anchorCtr="0"/>
          <a:lstStyle>
            <a:lvl1pPr marL="342882" indent="-342882"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 marL="742913" indent="-285737">
              <a:buClr>
                <a:schemeClr val="accent1"/>
              </a:buClr>
              <a:buFont typeface="Wingdings" pitchFamily="2" charset="2"/>
              <a:buChar char="§"/>
              <a:defRPr sz="2000"/>
            </a:lvl2pPr>
            <a:lvl3pPr marL="1142942" indent="-228589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1600120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2057298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8" y="333873"/>
            <a:ext cx="5028451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437087"/>
            <a:ext cx="7272338" cy="14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3436148"/>
            <a:ext cx="7200900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deje.cz/pisek/projekt_vzdelani_pro_vsechny_vyhodou_3v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nadeje.cz/pisek/projekt_rodinne_centrum_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187624" y="1203598"/>
            <a:ext cx="7283451" cy="1367907"/>
          </a:xfrm>
          <a:noFill/>
        </p:spPr>
        <p:txBody>
          <a:bodyPr/>
          <a:lstStyle/>
          <a:p>
            <a:pPr algn="ctr"/>
            <a:r>
              <a:rPr lang="cs-CZ" altLang="cs-CZ" sz="2400" dirty="0" smtClean="0"/>
              <a:t>Když Vás NADĚJE podrží aneb spolupráce neziskovky</a:t>
            </a:r>
            <a:r>
              <a:rPr lang="cs-CZ" sz="2400" dirty="0" smtClean="0"/>
              <a:t> </a:t>
            </a:r>
            <a:r>
              <a:rPr lang="cs-CZ" sz="2400" dirty="0"/>
              <a:t>s rodinou a školou při podpoře sociálně znevýhodněných romských </a:t>
            </a:r>
            <a:r>
              <a:rPr lang="cs-CZ" sz="2400" dirty="0" smtClean="0"/>
              <a:t>žáků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Na co narážíme?</a:t>
            </a:r>
            <a:endParaRPr lang="cs-CZ" sz="20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38" y="2211710"/>
            <a:ext cx="3136857" cy="1764482"/>
          </a:xfrm>
        </p:spPr>
      </p:pic>
      <p:sp>
        <p:nvSpPr>
          <p:cNvPr id="3" name="TextovéPole 2"/>
          <p:cNvSpPr txBox="1"/>
          <p:nvPr/>
        </p:nvSpPr>
        <p:spPr>
          <a:xfrm>
            <a:off x="395536" y="156363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Nezájem starších dětí o doučování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Nevýhody on-line výuky                    (nedostatek prostor, nešvary při výuce)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Nedostatečná angažovanost rodičů při komunikaci se školou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Přenechávání odpovědnosti za výuku dětí na sociálních pracovnících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Příklady dobré praxe</a:t>
            </a:r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 smtClean="0"/>
              <a:t>Anička, 5 let</a:t>
            </a:r>
          </a:p>
          <a:p>
            <a:r>
              <a:rPr lang="cs-CZ" dirty="0" smtClean="0"/>
              <a:t>Jeník, 7 let</a:t>
            </a:r>
          </a:p>
          <a:p>
            <a:r>
              <a:rPr lang="cs-CZ" dirty="0" smtClean="0"/>
              <a:t>Bára, 15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Děkuji za pozornost….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6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Kdo jsme?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35646"/>
            <a:ext cx="4032448" cy="260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39" y="1563637"/>
            <a:ext cx="3729980" cy="2797485"/>
          </a:xfrm>
        </p:spPr>
      </p:pic>
      <p:sp>
        <p:nvSpPr>
          <p:cNvPr id="6" name="TextovéPole 5"/>
          <p:cNvSpPr txBox="1"/>
          <p:nvPr/>
        </p:nvSpPr>
        <p:spPr>
          <a:xfrm>
            <a:off x="467544" y="1707654"/>
            <a:ext cx="4073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solidFill>
                  <a:srgbClr val="000099"/>
                </a:solidFill>
              </a:rPr>
              <a:t>VZNIK </a:t>
            </a:r>
            <a:r>
              <a:rPr lang="cs-CZ" sz="1400" b="1" dirty="0">
                <a:solidFill>
                  <a:srgbClr val="000099"/>
                </a:solidFill>
              </a:rPr>
              <a:t>N</a:t>
            </a:r>
            <a:r>
              <a:rPr lang="cs-CZ" sz="1400" b="1" dirty="0" smtClean="0">
                <a:solidFill>
                  <a:srgbClr val="000099"/>
                </a:solidFill>
              </a:rPr>
              <a:t>ADĚJE</a:t>
            </a:r>
          </a:p>
          <a:p>
            <a:pPr algn="just"/>
            <a:endParaRPr lang="cs-CZ" sz="1100" dirty="0" smtClean="0"/>
          </a:p>
          <a:p>
            <a:pPr algn="just"/>
            <a:r>
              <a:rPr lang="cs-CZ" sz="1100" dirty="0" smtClean="0"/>
              <a:t>NADĚJE </a:t>
            </a:r>
            <a:r>
              <a:rPr lang="cs-CZ" sz="1100" dirty="0"/>
              <a:t>vznikla v roce 1990 zcela spontánně. Do tehdejšího „polistopadového“ Československa začaly přicházet větší skupiny uprchlíků z Rumunska. V horkém létě zůstávaly na pražských nádražích desítky lidí. Naši zakladatelé Vlastimila a Ilja Hradečtí těmto lidem přinesli první hrnec polévky a pár kusů oblečení. V pomoci pak pokračovali skrze zajišťování ubytování a stravování v Praze, později v narychlo zřízených uprchlických táborech v </a:t>
            </a:r>
            <a:r>
              <a:rPr lang="cs-CZ" sz="1100" dirty="0" err="1"/>
              <a:t>Jablonečku</a:t>
            </a:r>
            <a:r>
              <a:rPr lang="cs-CZ" sz="1100" dirty="0"/>
              <a:t> u Mimoně a v Bělé pod Bezdězem, posléze opět v Praze při přípravě vlastních středisek. V tomto prvním období, od srpna 1990 do dubna 1991, pomoc probíhala výhradně dobrovolně bez peněz na provoz.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000099"/>
                </a:solidFill>
              </a:rPr>
              <a:t>NADĚJE </a:t>
            </a:r>
            <a:r>
              <a:rPr lang="cs-CZ" b="1" dirty="0">
                <a:solidFill>
                  <a:srgbClr val="000099"/>
                </a:solidFill>
              </a:rPr>
              <a:t>PRO:</a:t>
            </a:r>
          </a:p>
          <a:p>
            <a:r>
              <a:rPr lang="cs-CZ" b="1" dirty="0"/>
              <a:t>LIDI VE STÁŘÍ</a:t>
            </a:r>
            <a:r>
              <a:rPr lang="cs-CZ" dirty="0"/>
              <a:t> - ročně zajišťujeme důstojný život i v této jeho etapě 800 lidem</a:t>
            </a:r>
          </a:p>
          <a:p>
            <a:r>
              <a:rPr lang="cs-CZ" b="1" dirty="0"/>
              <a:t>LIDI BEZ DOMOVA</a:t>
            </a:r>
            <a:r>
              <a:rPr lang="cs-CZ" dirty="0"/>
              <a:t> - ročně poskytujeme 152 000 noclehů těm, kteří nemají, kam jít</a:t>
            </a:r>
          </a:p>
          <a:p>
            <a:r>
              <a:rPr lang="cs-CZ" b="1" dirty="0"/>
              <a:t>LIDI S HANDICAPEM</a:t>
            </a:r>
            <a:r>
              <a:rPr lang="cs-CZ" dirty="0"/>
              <a:t> - ročně poskytujeme péči 450 lidem s mentálním, zdravotním </a:t>
            </a:r>
            <a:r>
              <a:rPr lang="cs-CZ" dirty="0" smtClean="0"/>
              <a:t>  a </a:t>
            </a:r>
            <a:r>
              <a:rPr lang="cs-CZ" dirty="0"/>
              <a:t>kombinovaným handicapem</a:t>
            </a:r>
          </a:p>
          <a:p>
            <a:r>
              <a:rPr lang="cs-CZ" b="1" dirty="0"/>
              <a:t>OHROŽENÉ RODINY</a:t>
            </a:r>
            <a:r>
              <a:rPr lang="cs-CZ" dirty="0"/>
              <a:t> - ročně pomáháme 550 rodinám v sociální nouzi</a:t>
            </a:r>
          </a:p>
          <a:p>
            <a:r>
              <a:rPr lang="cs-CZ" b="1" dirty="0"/>
              <a:t>OHROŽENÉ DĚTI A MLÁDEŽ</a:t>
            </a:r>
            <a:r>
              <a:rPr lang="cs-CZ" dirty="0"/>
              <a:t> - v klubech NADĚJE ročně naplňujeme aktivitami volný čas 600 dětí a mladých lidí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Co děláme v Písku?</a:t>
            </a:r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95536" y="1563638"/>
            <a:ext cx="8291264" cy="3294366"/>
          </a:xfrm>
        </p:spPr>
        <p:txBody>
          <a:bodyPr/>
          <a:lstStyle/>
          <a:p>
            <a:r>
              <a:rPr lang="cs-CZ" sz="1800" b="1" dirty="0"/>
              <a:t>PRO DĚTI A MLÁDEŽ</a:t>
            </a:r>
            <a:r>
              <a:rPr lang="cs-CZ" sz="1400" b="1" dirty="0" smtClean="0"/>
              <a:t>:</a:t>
            </a:r>
          </a:p>
          <a:p>
            <a:r>
              <a:rPr lang="cs-CZ" sz="1400" dirty="0" smtClean="0"/>
              <a:t>ulice Nábřeží </a:t>
            </a:r>
            <a:r>
              <a:rPr lang="cs-CZ" sz="1400" dirty="0"/>
              <a:t>1. Máje – NZDM Ostrov, PK </a:t>
            </a:r>
            <a:r>
              <a:rPr lang="cs-CZ" sz="1400" dirty="0" smtClean="0"/>
              <a:t>Margaretka včetně školního klubu pro žáky ZŠ</a:t>
            </a:r>
            <a:endParaRPr lang="cs-CZ" sz="1400" dirty="0"/>
          </a:p>
          <a:p>
            <a:r>
              <a:rPr lang="cs-CZ" sz="1400" dirty="0"/>
              <a:t>u</a:t>
            </a:r>
            <a:r>
              <a:rPr lang="cs-CZ" sz="1400" dirty="0" smtClean="0"/>
              <a:t>lice Svatoplukova </a:t>
            </a:r>
            <a:r>
              <a:rPr lang="cs-CZ" sz="1400" dirty="0"/>
              <a:t>– NZDM Ostrov, PK </a:t>
            </a:r>
            <a:r>
              <a:rPr lang="cs-CZ" sz="1400" dirty="0" smtClean="0"/>
              <a:t>Chaloupka včetně školního klubu pro žáky ZŠ</a:t>
            </a:r>
          </a:p>
          <a:p>
            <a:r>
              <a:rPr lang="cs-CZ" sz="1400" dirty="0" smtClean="0"/>
              <a:t>ulice Roháčova – PK Klíček včetně školního klubu pro žáky </a:t>
            </a:r>
          </a:p>
          <a:p>
            <a:r>
              <a:rPr lang="cs-CZ" sz="1400" dirty="0" smtClean="0"/>
              <a:t>Projekt: </a:t>
            </a:r>
            <a:r>
              <a:rPr lang="cs-CZ" sz="1400" b="1" dirty="0" smtClean="0"/>
              <a:t>Vzdělání pro všechny výhodou (zkr. 3V)</a:t>
            </a:r>
            <a:r>
              <a:rPr lang="cs-CZ" sz="1400" dirty="0" smtClean="0"/>
              <a:t>, </a:t>
            </a:r>
          </a:p>
          <a:p>
            <a:r>
              <a:rPr lang="cs-CZ" sz="1200" dirty="0" err="1" smtClean="0"/>
              <a:t>reg</a:t>
            </a:r>
            <a:r>
              <a:rPr lang="cs-CZ" sz="1200" dirty="0" smtClean="0"/>
              <a:t>. číslo projektu je CZ.02.3.61/0.0/0.0/16_039/0011718</a:t>
            </a:r>
          </a:p>
          <a:p>
            <a:r>
              <a:rPr lang="cs-CZ" sz="1200" dirty="0" smtClean="0"/>
              <a:t>Díky projektu je zajištěn provoz předškolních a školních klubů, práce s rodiči a veřejností</a:t>
            </a:r>
          </a:p>
          <a:p>
            <a:r>
              <a:rPr lang="cs-CZ" sz="1200" dirty="0" smtClean="0"/>
              <a:t>Projekt řeší otázky inkluze, podporu znevýhodněných dětí  v MŠ a ve školách X prosazuje rovný přístup, individuální podporu dle potřeb dětí a žáků (zatím podpořeno 59 </a:t>
            </a:r>
            <a:r>
              <a:rPr lang="cs-CZ" sz="1200" dirty="0"/>
              <a:t>dětí v </a:t>
            </a:r>
            <a:r>
              <a:rPr lang="cs-CZ" sz="1200" dirty="0" smtClean="0"/>
              <a:t>PK </a:t>
            </a:r>
            <a:r>
              <a:rPr lang="cs-CZ" sz="1200" dirty="0"/>
              <a:t>a </a:t>
            </a:r>
            <a:r>
              <a:rPr lang="cs-CZ" sz="1200" dirty="0" smtClean="0"/>
              <a:t>116 žáků doučovaných ve ŠK)</a:t>
            </a:r>
          </a:p>
          <a:p>
            <a:r>
              <a:rPr lang="cs-CZ" sz="1200" dirty="0"/>
              <a:t>Projekt je </a:t>
            </a:r>
            <a:r>
              <a:rPr lang="cs-CZ" sz="1200" dirty="0" smtClean="0"/>
              <a:t>podpořen v rámci MŠMT ČR prostřednictvím </a:t>
            </a:r>
            <a:r>
              <a:rPr lang="cs-CZ" sz="1200" dirty="0"/>
              <a:t>Operačního programu Výzkum, vývoj a </a:t>
            </a:r>
            <a:r>
              <a:rPr lang="cs-CZ" sz="1200" dirty="0" smtClean="0"/>
              <a:t>vzdělávání na období od 1.7.2019 do 30.6.2022.</a:t>
            </a:r>
          </a:p>
          <a:p>
            <a:r>
              <a:rPr lang="cs-CZ" sz="1200" dirty="0" smtClean="0"/>
              <a:t>Více informací </a:t>
            </a:r>
            <a:r>
              <a:rPr lang="cs-CZ" sz="1200" dirty="0"/>
              <a:t>o projektu: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nadeje.cz/pisek/projekt_vzdelani_pro_vsechny_vyhodou_3v</a:t>
            </a:r>
            <a:r>
              <a:rPr lang="cs-CZ" sz="1200" dirty="0" smtClean="0"/>
              <a:t>  </a:t>
            </a:r>
          </a:p>
          <a:p>
            <a:endParaRPr lang="cs-CZ" sz="1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0005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Co děláme v Písku?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251520" y="1449935"/>
            <a:ext cx="8291264" cy="3294366"/>
          </a:xfrm>
        </p:spPr>
        <p:txBody>
          <a:bodyPr/>
          <a:lstStyle/>
          <a:p>
            <a:r>
              <a:rPr lang="cs-CZ" sz="1800" b="1" dirty="0"/>
              <a:t>PRO RODINY S DĚTMI</a:t>
            </a:r>
            <a:r>
              <a:rPr lang="cs-CZ" sz="1800" b="1" dirty="0" smtClean="0"/>
              <a:t>:</a:t>
            </a:r>
            <a:endParaRPr lang="cs-CZ" sz="1800" b="1" dirty="0"/>
          </a:p>
          <a:p>
            <a:r>
              <a:rPr lang="cs-CZ" sz="1400" dirty="0"/>
              <a:t>u</a:t>
            </a:r>
            <a:r>
              <a:rPr lang="cs-CZ" sz="1400" dirty="0" smtClean="0"/>
              <a:t>lice Svatoplukova </a:t>
            </a:r>
            <a:r>
              <a:rPr lang="cs-CZ" sz="1400" dirty="0"/>
              <a:t>– Sociálně aktivizační služba pro rodiny s </a:t>
            </a:r>
            <a:r>
              <a:rPr lang="cs-CZ" sz="1400" dirty="0" smtClean="0"/>
              <a:t>dětmi </a:t>
            </a:r>
          </a:p>
          <a:p>
            <a:r>
              <a:rPr lang="cs-CZ" sz="1400" dirty="0"/>
              <a:t>u</a:t>
            </a:r>
            <a:r>
              <a:rPr lang="cs-CZ" sz="1400" dirty="0" smtClean="0"/>
              <a:t>lice Roháčova </a:t>
            </a:r>
            <a:r>
              <a:rPr lang="cs-CZ" sz="1400" dirty="0"/>
              <a:t>– SASRD Klíč</a:t>
            </a:r>
          </a:p>
          <a:p>
            <a:r>
              <a:rPr lang="cs-CZ" sz="1400" dirty="0"/>
              <a:t>u</a:t>
            </a:r>
            <a:r>
              <a:rPr lang="cs-CZ" sz="1400" dirty="0" smtClean="0"/>
              <a:t>lice Žižkova </a:t>
            </a:r>
            <a:r>
              <a:rPr lang="cs-CZ" sz="1400" dirty="0"/>
              <a:t>– </a:t>
            </a:r>
            <a:r>
              <a:rPr lang="cs-CZ" sz="1400" dirty="0" smtClean="0"/>
              <a:t> projekt </a:t>
            </a:r>
            <a:r>
              <a:rPr lang="cs-CZ" sz="1400" b="1" dirty="0" smtClean="0"/>
              <a:t>Rodinné centrum </a:t>
            </a:r>
            <a:r>
              <a:rPr lang="cs-CZ" sz="1400" b="1" dirty="0" err="1" smtClean="0"/>
              <a:t>eN</a:t>
            </a:r>
            <a:r>
              <a:rPr lang="cs-CZ" sz="1400" b="1" dirty="0" smtClean="0"/>
              <a:t> – </a:t>
            </a:r>
            <a:r>
              <a:rPr lang="cs-CZ" sz="1400" dirty="0" smtClean="0"/>
              <a:t>sociálně aktivizační služba pro rodiny s dětmi  </a:t>
            </a:r>
          </a:p>
          <a:p>
            <a:r>
              <a:rPr lang="cs-CZ" sz="1200" dirty="0" smtClean="0"/>
              <a:t>Registrační číslo projektu je </a:t>
            </a:r>
            <a:r>
              <a:rPr lang="cs-CZ" sz="1200" dirty="0"/>
              <a:t>CZ.03.2.60/0.0/0.0/16_052/0011576</a:t>
            </a:r>
            <a:endParaRPr lang="cs-CZ" sz="1200" dirty="0" smtClean="0"/>
          </a:p>
          <a:p>
            <a:r>
              <a:rPr lang="cs-CZ" sz="1200" dirty="0" smtClean="0"/>
              <a:t>Projekt je </a:t>
            </a:r>
            <a:r>
              <a:rPr lang="cs-CZ" sz="1200" dirty="0"/>
              <a:t>spolufinancována Evropskou unií </a:t>
            </a:r>
            <a:r>
              <a:rPr lang="cs-CZ" sz="1200" dirty="0" smtClean="0"/>
              <a:t> v rámci Operačního programu zaměstnanost v</a:t>
            </a:r>
            <a:r>
              <a:rPr lang="cs-CZ" sz="1200" dirty="0"/>
              <a:t> období od 1. 9. 2019 </a:t>
            </a:r>
            <a:r>
              <a:rPr lang="cs-CZ" sz="1200" dirty="0" smtClean="0"/>
              <a:t>    do </a:t>
            </a:r>
            <a:r>
              <a:rPr lang="cs-CZ" sz="1200" dirty="0"/>
              <a:t>30. 6. 2022. </a:t>
            </a:r>
            <a:endParaRPr lang="cs-CZ" sz="1200" dirty="0" smtClean="0"/>
          </a:p>
          <a:p>
            <a:r>
              <a:rPr lang="cs-CZ" sz="1200" dirty="0" smtClean="0"/>
              <a:t>Podpořeno 26 rodin</a:t>
            </a:r>
          </a:p>
          <a:p>
            <a:r>
              <a:rPr lang="cs-CZ" sz="1200" dirty="0" smtClean="0"/>
              <a:t>Více informací o projektu na stránkách </a:t>
            </a:r>
            <a:r>
              <a:rPr lang="cs-CZ" sz="1200" dirty="0"/>
              <a:t>projektu: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nadeje.cz/pisek/projekt_rodinne_centrum_en</a:t>
            </a:r>
            <a:r>
              <a:rPr lang="cs-CZ" sz="1200" dirty="0" smtClean="0"/>
              <a:t> 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  <a:p>
            <a:r>
              <a:rPr lang="cs-CZ" sz="1400" dirty="0" smtClean="0"/>
              <a:t>Ubytování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7894"/>
            <a:ext cx="2592288" cy="5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1800" b="1" dirty="0" smtClean="0"/>
              <a:t>PRO OSOBY V KRIZI:</a:t>
            </a:r>
          </a:p>
          <a:p>
            <a:pPr marL="0" indent="0">
              <a:buNone/>
            </a:pPr>
            <a:endParaRPr lang="cs-CZ" sz="1800" b="1" dirty="0" smtClean="0"/>
          </a:p>
          <a:p>
            <a:r>
              <a:rPr lang="cs-CZ" sz="1400" dirty="0" smtClean="0"/>
              <a:t>Terénní program (pro osoby bez domova)</a:t>
            </a:r>
          </a:p>
          <a:p>
            <a:r>
              <a:rPr lang="cs-CZ" sz="1400" dirty="0" smtClean="0"/>
              <a:t>Potravinová a materiální pomoc – Projekt </a:t>
            </a:r>
            <a:r>
              <a:rPr lang="cs-CZ" sz="1400" dirty="0" err="1"/>
              <a:t>PoMPo</a:t>
            </a:r>
            <a:r>
              <a:rPr lang="cs-CZ" sz="1400" dirty="0"/>
              <a:t> </a:t>
            </a:r>
            <a:r>
              <a:rPr lang="cs-CZ" sz="1400" dirty="0" smtClean="0"/>
              <a:t>II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790"/>
            <a:ext cx="3810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63638"/>
            <a:ext cx="3055400" cy="3055400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O co usilujeme?</a:t>
            </a:r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>
          <a:xfrm>
            <a:off x="374862" y="1779662"/>
            <a:ext cx="8291264" cy="3042337"/>
          </a:xfrm>
        </p:spPr>
        <p:txBody>
          <a:bodyPr/>
          <a:lstStyle/>
          <a:p>
            <a:r>
              <a:rPr lang="cs-CZ" sz="1800" dirty="0" smtClean="0"/>
              <a:t>O zajištění všech potřeb našich klientů</a:t>
            </a:r>
          </a:p>
          <a:p>
            <a:r>
              <a:rPr lang="cs-CZ" sz="1400" dirty="0" smtClean="0"/>
              <a:t>Mít co jíst a mít co na sebe</a:t>
            </a:r>
          </a:p>
          <a:p>
            <a:r>
              <a:rPr lang="cs-CZ" sz="1400" dirty="0" smtClean="0"/>
              <a:t>Mít kde bydlet</a:t>
            </a:r>
          </a:p>
          <a:p>
            <a:r>
              <a:rPr lang="cs-CZ" sz="1400" dirty="0" smtClean="0"/>
              <a:t>Udržovat s klientem dobrý vztah, podporovat jeho vztahy v rodině</a:t>
            </a:r>
          </a:p>
          <a:p>
            <a:r>
              <a:rPr lang="cs-CZ" sz="1400" dirty="0" smtClean="0"/>
              <a:t>Když klienta přijímáme takového jaký je, učíme ho důvěřovat okolí </a:t>
            </a:r>
          </a:p>
          <a:p>
            <a:r>
              <a:rPr lang="cs-CZ" sz="1400" dirty="0" smtClean="0"/>
              <a:t>Když klient důvěřuje okolí, dokáže se v něm realizovat,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tedy i vzdělávat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59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V čem se změnila naše práce během Covid-19?</a:t>
            </a:r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1600" dirty="0" smtClean="0"/>
              <a:t>V používání ochranných pomůcek</a:t>
            </a:r>
          </a:p>
          <a:p>
            <a:r>
              <a:rPr lang="cs-CZ" sz="1600" dirty="0" smtClean="0"/>
              <a:t>V narušení potřeby jistoty a bezpečí</a:t>
            </a:r>
          </a:p>
          <a:p>
            <a:pPr marL="0" indent="0">
              <a:buNone/>
            </a:pPr>
            <a:r>
              <a:rPr lang="cs-CZ" sz="1600" dirty="0" smtClean="0"/>
              <a:t>	</a:t>
            </a:r>
            <a:r>
              <a:rPr lang="cs-CZ" sz="1000" dirty="0" smtClean="0"/>
              <a:t>- jak zajistit bezpečnou službu pro pracovníky i klienty?</a:t>
            </a:r>
          </a:p>
          <a:p>
            <a:pPr marL="0" indent="0">
              <a:buNone/>
            </a:pPr>
            <a:r>
              <a:rPr lang="cs-CZ" sz="1000" dirty="0"/>
              <a:t>	</a:t>
            </a:r>
            <a:r>
              <a:rPr lang="cs-CZ" sz="1000" dirty="0" smtClean="0"/>
              <a:t>- jak zajistit bezpečné vzdělávání pro děti?</a:t>
            </a:r>
          </a:p>
          <a:p>
            <a:pPr marL="0" indent="0">
              <a:buNone/>
            </a:pPr>
            <a:r>
              <a:rPr lang="cs-CZ" sz="1000" dirty="0"/>
              <a:t>	</a:t>
            </a:r>
            <a:r>
              <a:rPr lang="cs-CZ" sz="1000" dirty="0" smtClean="0"/>
              <a:t>- jak zajistit bezpečné trávení volného času?</a:t>
            </a:r>
          </a:p>
          <a:p>
            <a:pPr marL="0" indent="0">
              <a:buNone/>
            </a:pPr>
            <a:endParaRPr lang="cs-CZ" sz="1000" dirty="0" smtClean="0"/>
          </a:p>
          <a:p>
            <a:r>
              <a:rPr lang="cs-CZ" sz="1000" dirty="0" smtClean="0"/>
              <a:t>Opatření: SAS – práce v terénu a v ambulanci</a:t>
            </a:r>
          </a:p>
          <a:p>
            <a:r>
              <a:rPr lang="cs-CZ" sz="1000" dirty="0" smtClean="0"/>
              <a:t>Opatření: Škola – distanční výuka (projekt 3V – doučování žáků)</a:t>
            </a:r>
          </a:p>
          <a:p>
            <a:r>
              <a:rPr lang="cs-CZ" sz="1000" dirty="0"/>
              <a:t>Opatření: NZDM – omezení služby na jednoho klienta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51670"/>
            <a:ext cx="2572505" cy="23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Co se podařilo při realizaci projektu 3V, v NZDM či v SAS?                                        </a:t>
            </a:r>
            <a:endParaRPr lang="cs-CZ" sz="2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000" dirty="0" smtClean="0"/>
              <a:t>Navázat nebo rozšířit kontakty s třídními učiteli dětí</a:t>
            </a:r>
          </a:p>
          <a:p>
            <a:r>
              <a:rPr lang="cs-CZ" sz="2000" dirty="0" smtClean="0"/>
              <a:t>Zapojovat více rodiče do vzdělávání jejich dětí (1/3 klientů)</a:t>
            </a:r>
          </a:p>
          <a:p>
            <a:r>
              <a:rPr lang="cs-CZ" sz="2000" dirty="0" smtClean="0"/>
              <a:t>Nakoupit vybavení a zprostředkovat on-line výuku sociálně slabým dětem</a:t>
            </a:r>
          </a:p>
          <a:p>
            <a:r>
              <a:rPr lang="cs-CZ" sz="2000" dirty="0" smtClean="0"/>
              <a:t>Doučovat a podporovat při zvládání úkolů</a:t>
            </a:r>
          </a:p>
          <a:p>
            <a:r>
              <a:rPr lang="cs-CZ" sz="2000" dirty="0" smtClean="0"/>
              <a:t>Zprostředkovat on-line zápisy do 1. tříd</a:t>
            </a:r>
          </a:p>
          <a:p>
            <a:r>
              <a:rPr lang="cs-CZ" sz="2000" dirty="0" smtClean="0"/>
              <a:t>Připravit na přechod z PK do ZŠ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4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2037</TotalTime>
  <Words>444</Words>
  <Application>Microsoft Office PowerPoint</Application>
  <PresentationFormat>Předvádění na obrazovce (16:9)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1_Úvodní list</vt:lpstr>
      <vt:lpstr>Když Vás NADĚJE podrží aneb spolupráce neziskovky s rodinou a školou při podpoře sociálně znevýhodněných romských žáků</vt:lpstr>
      <vt:lpstr>Kdo jsme?</vt:lpstr>
      <vt:lpstr>Prezentace aplikace PowerPoint</vt:lpstr>
      <vt:lpstr>Co děláme v Písku?</vt:lpstr>
      <vt:lpstr>Co děláme v Písku?</vt:lpstr>
      <vt:lpstr>Prezentace aplikace PowerPoint</vt:lpstr>
      <vt:lpstr>O co usilujeme?</vt:lpstr>
      <vt:lpstr>V čem se změnila naše práce během Covid-19?</vt:lpstr>
      <vt:lpstr>Co se podařilo při realizaci projektu 3V, v NZDM či v SAS?                                        </vt:lpstr>
      <vt:lpstr>Na co narážíme?</vt:lpstr>
      <vt:lpstr>Příklady dobré praxe</vt:lpstr>
      <vt:lpstr>Prezentace aplikace PowerPoint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Petra Martíšková</cp:lastModifiedBy>
  <cp:revision>64</cp:revision>
  <dcterms:created xsi:type="dcterms:W3CDTF">2020-01-13T10:41:51Z</dcterms:created>
  <dcterms:modified xsi:type="dcterms:W3CDTF">2021-04-22T13:33:56Z</dcterms:modified>
</cp:coreProperties>
</file>